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22"/>
  </p:notesMasterIdLst>
  <p:handoutMasterIdLst>
    <p:handoutMasterId r:id="rId23"/>
  </p:handoutMasterIdLst>
  <p:sldIdLst>
    <p:sldId id="842" r:id="rId3"/>
    <p:sldId id="845" r:id="rId4"/>
    <p:sldId id="854" r:id="rId5"/>
    <p:sldId id="855" r:id="rId6"/>
    <p:sldId id="856" r:id="rId7"/>
    <p:sldId id="857" r:id="rId8"/>
    <p:sldId id="858" r:id="rId9"/>
    <p:sldId id="859" r:id="rId10"/>
    <p:sldId id="860" r:id="rId11"/>
    <p:sldId id="861" r:id="rId12"/>
    <p:sldId id="862" r:id="rId13"/>
    <p:sldId id="863" r:id="rId14"/>
    <p:sldId id="864" r:id="rId15"/>
    <p:sldId id="865" r:id="rId16"/>
    <p:sldId id="866" r:id="rId17"/>
    <p:sldId id="867" r:id="rId18"/>
    <p:sldId id="868" r:id="rId19"/>
    <p:sldId id="869" r:id="rId20"/>
    <p:sldId id="870" r:id="rId21"/>
  </p:sldIdLst>
  <p:sldSz cx="12192000" cy="6858000"/>
  <p:notesSz cx="6858000" cy="9144000"/>
  <p:embeddedFontLst>
    <p:embeddedFont>
      <p:font typeface="Montserrat" panose="020B0604020202020204" charset="-52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3585" autoAdjust="0"/>
  </p:normalViewPr>
  <p:slideViewPr>
    <p:cSldViewPr snapToGrid="0">
      <p:cViewPr>
        <p:scale>
          <a:sx n="75" d="100"/>
          <a:sy n="75" d="100"/>
        </p:scale>
        <p:origin x="-2202" y="-1002"/>
      </p:cViewPr>
      <p:guideLst>
        <p:guide orient="horz" pos="2850"/>
        <p:guide orient="horz" pos="867"/>
        <p:guide orient="horz" pos="686"/>
        <p:guide orient="horz" pos="187"/>
        <p:guide orient="horz" pos="2069"/>
        <p:guide pos="1459"/>
        <p:guide pos="4770"/>
        <p:guide pos="3795"/>
        <p:guide pos="7015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26.11.2020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=""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=""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кис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B63AF7F3-104E-4DF4-A36F-8172E8757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96" y="2407793"/>
            <a:ext cx="3659180" cy="3686485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=""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5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09676"/>
            <a:ext cx="11758612" cy="540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=""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работы с АРМ назначения услуг КТ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КТ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выбрать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вкладки «Сервис»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«График работы кабинетов КТ»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426227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21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«Медицинская организация»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2192544-B984-4EF6-9C21-A819AE298C23}"/>
              </a:ext>
            </a:extLst>
          </p:cNvPr>
          <p:cNvSpPr/>
          <p:nvPr/>
        </p:nvSpPr>
        <p:spPr>
          <a:xfrm>
            <a:off x="9270525" y="272671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570A39E7-7A6B-4622-8389-B4AFF8831DD1}"/>
              </a:ext>
            </a:extLst>
          </p:cNvPr>
          <p:cNvGrpSpPr/>
          <p:nvPr/>
        </p:nvGrpSpPr>
        <p:grpSpPr>
          <a:xfrm>
            <a:off x="9291650" y="2856548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="" xmlns:a16="http://schemas.microsoft.com/office/drawing/2014/main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947637" y="377099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031024" y="3883889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2540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Б.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" y="1192213"/>
            <a:ext cx="7067326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16398" y="1241659"/>
            <a:ext cx="4659702" cy="485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16398" y="1296720"/>
            <a:ext cx="465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отображаются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92598" y="2053469"/>
            <a:ext cx="4659702" cy="708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92598" y="2108530"/>
            <a:ext cx="465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кабинетов, которые принадлежат организации врача кабинета КТ.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477850" y="113648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635170" y="1203547"/>
            <a:ext cx="399595" cy="476198"/>
            <a:chOff x="1581042" y="4562892"/>
            <a:chExt cx="399595" cy="476198"/>
          </a:xfrm>
        </p:grpSpPr>
        <p:sp>
          <p:nvSpPr>
            <p:cNvPr id="15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92598" y="3041887"/>
            <a:ext cx="4659702" cy="1019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92598" y="3096948"/>
            <a:ext cx="465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графиков, которые были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введены ранее для выбранного кабинета КТ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выбранным интервалом времени.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001850" y="135903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159170" y="1426103"/>
            <a:ext cx="399595" cy="476198"/>
            <a:chOff x="1581042" y="4562892"/>
            <a:chExt cx="399595" cy="476198"/>
          </a:xfrm>
        </p:grpSpPr>
        <p:sp>
          <p:nvSpPr>
            <p:cNvPr id="21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92598" y="4285063"/>
            <a:ext cx="4659702" cy="1061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92598" y="4400382"/>
            <a:ext cx="465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Календарь, в котором отображаются отдельным цветом дни, для которых ранее введен определенный график.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4878400" y="426068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5035720" y="4327747"/>
            <a:ext cx="399595" cy="476198"/>
            <a:chOff x="1581042" y="4562892"/>
            <a:chExt cx="399595" cy="476198"/>
          </a:xfrm>
        </p:grpSpPr>
        <p:sp>
          <p:nvSpPr>
            <p:cNvPr id="27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51922" y="5489059"/>
            <a:ext cx="4659702" cy="1168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92598" y="5489058"/>
            <a:ext cx="4659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Расписание планировщика для определенного выделенного дня в календаре. Выделенный день отображается в календаре черным цветом.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6211900" y="125320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6369220" y="1320266"/>
            <a:ext cx="399595" cy="476198"/>
            <a:chOff x="1581042" y="4562892"/>
            <a:chExt cx="399595" cy="476198"/>
          </a:xfrm>
        </p:grpSpPr>
        <p:sp>
          <p:nvSpPr>
            <p:cNvPr id="35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60176" y="5972606"/>
            <a:ext cx="6597427" cy="485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160176" y="6027667"/>
            <a:ext cx="637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уже созданных ранее графиков работы для кабинетов.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035393" y="350055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192713" y="3567618"/>
            <a:ext cx="399595" cy="476198"/>
            <a:chOff x="1581042" y="4562892"/>
            <a:chExt cx="399595" cy="476198"/>
          </a:xfrm>
        </p:grpSpPr>
        <p:sp>
          <p:nvSpPr>
            <p:cNvPr id="42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2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952626"/>
            <a:ext cx="8780462" cy="457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6787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Б.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330" y="1168868"/>
            <a:ext cx="11978970" cy="736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330" y="1223929"/>
            <a:ext cx="1197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назначить новый график на определенный период времени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конкретного кабинета.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917084" y="2021741"/>
            <a:ext cx="4135216" cy="1102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8164734" y="2428518"/>
            <a:ext cx="377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кабинет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списка «Кабинет».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8032769" y="2059186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788360" y="241489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945680" y="2481956"/>
            <a:ext cx="399595" cy="476198"/>
            <a:chOff x="1581042" y="4562892"/>
            <a:chExt cx="399595" cy="476198"/>
          </a:xfrm>
        </p:grpSpPr>
        <p:sp>
          <p:nvSpPr>
            <p:cNvPr id="47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967884" y="3276600"/>
            <a:ext cx="4135216" cy="134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8215534" y="3683377"/>
            <a:ext cx="377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период планирования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графика работы кабинета.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8083569" y="331404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5737695" y="311143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5895015" y="3178495"/>
            <a:ext cx="399595" cy="476198"/>
            <a:chOff x="1581042" y="4562892"/>
            <a:chExt cx="399595" cy="476198"/>
          </a:xfrm>
        </p:grpSpPr>
        <p:sp>
          <p:nvSpPr>
            <p:cNvPr id="54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982171" y="4755416"/>
            <a:ext cx="4135216" cy="1102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8229821" y="5133618"/>
            <a:ext cx="377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графика из списка.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8097856" y="4792861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960060" y="470016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3117380" y="4767225"/>
            <a:ext cx="399595" cy="476198"/>
            <a:chOff x="1581042" y="4562892"/>
            <a:chExt cx="399595" cy="476198"/>
          </a:xfrm>
        </p:grpSpPr>
        <p:sp>
          <p:nvSpPr>
            <p:cNvPr id="61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982171" y="6014552"/>
            <a:ext cx="4135216" cy="745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8229821" y="6353841"/>
            <a:ext cx="377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кнопку «Назначить»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8097856" y="6051997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309820" y="40124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467140" y="4079474"/>
            <a:ext cx="399595" cy="476198"/>
            <a:chOff x="1581042" y="4562892"/>
            <a:chExt cx="399595" cy="476198"/>
          </a:xfrm>
        </p:grpSpPr>
        <p:sp>
          <p:nvSpPr>
            <p:cNvPr id="68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46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1"/>
            <a:ext cx="4448175" cy="187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258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Б.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330" y="1168868"/>
            <a:ext cx="11978970" cy="517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330" y="1223929"/>
            <a:ext cx="1197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создать новый график на определенный период времени.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357449" y="222716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506554" y="2231997"/>
            <a:ext cx="476110" cy="519037"/>
            <a:chOff x="1422779" y="4322970"/>
            <a:chExt cx="476110" cy="519037"/>
          </a:xfrm>
        </p:grpSpPr>
        <p:sp>
          <p:nvSpPr>
            <p:cNvPr id="47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4448175" y="1765643"/>
            <a:ext cx="7211791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695826" y="2172419"/>
            <a:ext cx="678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Нажимам на кнопку «Создать график»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563861" y="1803087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77" y="2863514"/>
            <a:ext cx="3678922" cy="266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4448175" y="2862531"/>
            <a:ext cx="3762376" cy="1147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695825" y="3269306"/>
            <a:ext cx="3394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Откроется форма создания нового «Графика работы»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563860" y="289997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7728950" y="401002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7773958" y="4125572"/>
            <a:ext cx="637161" cy="338554"/>
            <a:chOff x="1455668" y="4317867"/>
            <a:chExt cx="637161" cy="338554"/>
          </a:xfrm>
        </p:grpSpPr>
        <p:sp>
          <p:nvSpPr>
            <p:cNvPr id="78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5400000" flipV="1">
              <a:off x="1793184" y="4302724"/>
              <a:ext cx="211412" cy="38787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455668" y="4317867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92088" y="4087375"/>
            <a:ext cx="7211791" cy="1627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39739" y="4494152"/>
            <a:ext cx="678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Вводим наименование нового графика с подробным описанием времени работы графика, чтобы было понятно из названия время работы кабинета.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8.00 - 16.00 плановая, с 16.00 до 22.00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ковидная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07774" y="4124820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0320599" y="326336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0469704" y="3268200"/>
            <a:ext cx="476110" cy="519037"/>
            <a:chOff x="1422779" y="4322970"/>
            <a:chExt cx="476110" cy="519037"/>
          </a:xfrm>
        </p:grpSpPr>
        <p:sp>
          <p:nvSpPr>
            <p:cNvPr id="85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4695825" y="5842343"/>
            <a:ext cx="7211791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943476" y="6249119"/>
            <a:ext cx="678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день недели и выбираем нужное время работы.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811511" y="5879787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1061741" y="441007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1210846" y="4414912"/>
            <a:ext cx="476110" cy="519037"/>
            <a:chOff x="1422779" y="4322970"/>
            <a:chExt cx="476110" cy="519037"/>
          </a:xfrm>
        </p:grpSpPr>
        <p:sp>
          <p:nvSpPr>
            <p:cNvPr id="92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63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44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Б.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330" y="1168868"/>
            <a:ext cx="11978970" cy="517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330" y="1223929"/>
            <a:ext cx="1197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создать новый график на определенный период времени.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640513" y="1851494"/>
            <a:ext cx="5411787" cy="135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6888164" y="2258269"/>
            <a:ext cx="50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выборе нужного дня недели будет открываться форма создания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«Расписания работы»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выбранного дня.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756198" y="1888937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1803087"/>
            <a:ext cx="5713412" cy="337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3622716" y="249854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3771821" y="2503385"/>
            <a:ext cx="476110" cy="519037"/>
            <a:chOff x="1422779" y="4322970"/>
            <a:chExt cx="476110" cy="519037"/>
          </a:xfrm>
        </p:grpSpPr>
        <p:sp>
          <p:nvSpPr>
            <p:cNvPr id="39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640512" y="3461054"/>
            <a:ext cx="5411787" cy="1317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6818001" y="3817675"/>
            <a:ext cx="509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необходимо ввести нужное время работы кабинета и обязательно выбрать вид планирования.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825425" y="3461054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4273410" y="388296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4422515" y="3887799"/>
            <a:ext cx="476110" cy="519037"/>
            <a:chOff x="1422779" y="4322970"/>
            <a:chExt cx="476110" cy="519037"/>
          </a:xfrm>
        </p:grpSpPr>
        <p:sp>
          <p:nvSpPr>
            <p:cNvPr id="51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33" y="5057775"/>
            <a:ext cx="4800576" cy="166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19081" y="5363476"/>
            <a:ext cx="6498920" cy="1317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96570" y="5720097"/>
            <a:ext cx="600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введения всех данных в расписание необходимо нажать на кнопку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«Записать и закрыть»,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чего данный график появится в списке выбора графиков.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503994" y="5363476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7591964" y="539513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7741069" y="5399970"/>
            <a:ext cx="476110" cy="519037"/>
            <a:chOff x="1422779" y="4322970"/>
            <a:chExt cx="476110" cy="519037"/>
          </a:xfrm>
        </p:grpSpPr>
        <p:sp>
          <p:nvSpPr>
            <p:cNvPr id="58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06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51494"/>
            <a:ext cx="11790984" cy="32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613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Б.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3330" y="1168868"/>
            <a:ext cx="11978970" cy="517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3330" y="1223929"/>
            <a:ext cx="1197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убрать ранее установленный график работы на определенный период для кабинета.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92088" y="5242394"/>
            <a:ext cx="3771519" cy="135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50526" y="5649169"/>
            <a:ext cx="344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кабинет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списка кабинетов, для которого необходимо убрать график.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07773" y="5279837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3729466" y="334084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3878571" y="3345685"/>
            <a:ext cx="476110" cy="519037"/>
            <a:chOff x="1422779" y="4322970"/>
            <a:chExt cx="476110" cy="519037"/>
          </a:xfrm>
        </p:grpSpPr>
        <p:sp>
          <p:nvSpPr>
            <p:cNvPr id="51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6739366" y="363620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6888471" y="3641044"/>
            <a:ext cx="476110" cy="519037"/>
            <a:chOff x="1422779" y="4322970"/>
            <a:chExt cx="476110" cy="519037"/>
          </a:xfrm>
        </p:grpSpPr>
        <p:sp>
          <p:nvSpPr>
            <p:cNvPr id="32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4204633" y="5242394"/>
            <a:ext cx="3771519" cy="135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363071" y="5649169"/>
            <a:ext cx="344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график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списка графиков, который необходимо убрать.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320318" y="5279837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8280781" y="5242394"/>
            <a:ext cx="3771519" cy="135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8439219" y="5772279"/>
            <a:ext cx="344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на кнопку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«Удалить»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8396466" y="5279837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6150540" y="294316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6299645" y="2948000"/>
            <a:ext cx="476110" cy="519037"/>
            <a:chOff x="1422779" y="4322970"/>
            <a:chExt cx="476110" cy="519037"/>
          </a:xfrm>
        </p:grpSpPr>
        <p:sp>
          <p:nvSpPr>
            <p:cNvPr id="64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93109">
              <a:off x="1422779" y="4322970"/>
              <a:ext cx="170073" cy="33428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39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214812"/>
            <a:ext cx="11876088" cy="55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2026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В.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2477698" y="3277836"/>
            <a:ext cx="8780852" cy="48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2477698" y="3332896"/>
            <a:ext cx="878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создать список пациентов для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обзвона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2477698" y="4430814"/>
            <a:ext cx="3771519" cy="1645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2636136" y="4837589"/>
            <a:ext cx="3440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день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обзвона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умолчанию всегда выбирается завтрашний день.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593383" y="4468257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487031" y="4430814"/>
            <a:ext cx="3771519" cy="1645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645469" y="4837589"/>
            <a:ext cx="344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у пациента в базе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введена контактная информация,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 она отобразится в списке.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7602716" y="4468257"/>
            <a:ext cx="13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4409387" y="1452334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4491275" y="1535275"/>
            <a:ext cx="437210" cy="490994"/>
            <a:chOff x="1461679" y="4503453"/>
            <a:chExt cx="437210" cy="490994"/>
          </a:xfrm>
        </p:grpSpPr>
        <p:sp>
          <p:nvSpPr>
            <p:cNvPr id="52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646355">
              <a:off x="1461679" y="4689565"/>
              <a:ext cx="171734" cy="30488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6249217" y="202622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6331105" y="2109169"/>
            <a:ext cx="437210" cy="490994"/>
            <a:chOff x="1461679" y="4503453"/>
            <a:chExt cx="437210" cy="490994"/>
          </a:xfrm>
        </p:grpSpPr>
        <p:sp>
          <p:nvSpPr>
            <p:cNvPr id="56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646355">
              <a:off x="1461679" y="4689565"/>
              <a:ext cx="171734" cy="30488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598794" y="45034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82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2" y="1240019"/>
            <a:ext cx="11829233" cy="47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0874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кабинета КТ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8089046" y="4981240"/>
            <a:ext cx="3769580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8280264" y="508127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8291924" y="5527718"/>
            <a:ext cx="321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списке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«Кабинет КТ»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632675" y="4981240"/>
            <a:ext cx="3730149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831133" y="508127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848850" y="5527718"/>
            <a:ext cx="302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«Медицинская организация»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82192544-B984-4EF6-9C21-A819AE298C23}"/>
              </a:ext>
            </a:extLst>
          </p:cNvPr>
          <p:cNvSpPr/>
          <p:nvPr/>
        </p:nvSpPr>
        <p:spPr>
          <a:xfrm>
            <a:off x="3404346" y="159952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570A39E7-7A6B-4622-8389-B4AFF8831DD1}"/>
              </a:ext>
            </a:extLst>
          </p:cNvPr>
          <p:cNvGrpSpPr/>
          <p:nvPr/>
        </p:nvGrpSpPr>
        <p:grpSpPr>
          <a:xfrm>
            <a:off x="3425471" y="1729361"/>
            <a:ext cx="629116" cy="381866"/>
            <a:chOff x="6828490" y="596114"/>
            <a:chExt cx="839445" cy="518156"/>
          </a:xfrm>
        </p:grpSpPr>
        <p:sp>
          <p:nvSpPr>
            <p:cNvPr id="30" name="Стрелка: вниз 25">
              <a:extLst>
                <a:ext uri="{FF2B5EF4-FFF2-40B4-BE49-F238E27FC236}">
                  <a16:creationId xmlns="" xmlns:a16="http://schemas.microsoft.com/office/drawing/2014/main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342169" y="353174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425556" y="3644643"/>
            <a:ext cx="492613" cy="351740"/>
            <a:chOff x="1556324" y="4480607"/>
            <a:chExt cx="492613" cy="351740"/>
          </a:xfrm>
        </p:grpSpPr>
        <p:sp>
          <p:nvSpPr>
            <p:cNvPr id="34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25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465071"/>
            <a:ext cx="4800600" cy="32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50950"/>
            <a:ext cx="11771312" cy="214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0334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3677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или редактирование кабинета КТ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2147743" y="2466414"/>
            <a:ext cx="3833957" cy="11022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264159" y="249980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2363918" y="2872054"/>
            <a:ext cx="361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создания нового кабинета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кнопку «Создать»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117881" y="158864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201268" y="1701543"/>
            <a:ext cx="492613" cy="351740"/>
            <a:chOff x="1556324" y="4480607"/>
            <a:chExt cx="492613" cy="351740"/>
          </a:xfrm>
        </p:grpSpPr>
        <p:sp>
          <p:nvSpPr>
            <p:cNvPr id="43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228660" y="4145471"/>
            <a:ext cx="6590291" cy="2182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27118" y="4297339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696627" y="4751882"/>
            <a:ext cx="518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этого откроется форма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нового кабинета КТ.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Заполняем поля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справочника Кабинет КТ.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Обязательные поля для заполнения обозначаются красной волнистой линией.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0474481" y="494648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0557868" y="5059378"/>
            <a:ext cx="492613" cy="351740"/>
            <a:chOff x="1556324" y="4480607"/>
            <a:chExt cx="492613" cy="351740"/>
          </a:xfrm>
        </p:grpSpPr>
        <p:sp>
          <p:nvSpPr>
            <p:cNvPr id="50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700255" y="2466413"/>
            <a:ext cx="4907545" cy="932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847913" y="2546901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7850318" y="2518307"/>
            <a:ext cx="375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редактирования кабинета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двойным нажатием мыши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кабинет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4191640" y="190909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4275027" y="2021986"/>
            <a:ext cx="492613" cy="351740"/>
            <a:chOff x="1556324" y="4480607"/>
            <a:chExt cx="492613" cy="351740"/>
          </a:xfrm>
        </p:grpSpPr>
        <p:sp>
          <p:nvSpPr>
            <p:cNvPr id="61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11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2" y="1240019"/>
            <a:ext cx="11829233" cy="47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525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8884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документа результатов исследований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8089046" y="4981240"/>
            <a:ext cx="3769580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8280264" y="508127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8291924" y="5527718"/>
            <a:ext cx="356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появившемся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списке выбрать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«Результаты исследования КТ»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632675" y="4981240"/>
            <a:ext cx="3730149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831133" y="508127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848850" y="5527718"/>
            <a:ext cx="3513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вкладку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«Медицинская организация»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82192544-B984-4EF6-9C21-A819AE298C23}"/>
              </a:ext>
            </a:extLst>
          </p:cNvPr>
          <p:cNvSpPr/>
          <p:nvPr/>
        </p:nvSpPr>
        <p:spPr>
          <a:xfrm>
            <a:off x="4058351" y="183413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570A39E7-7A6B-4622-8389-B4AFF8831DD1}"/>
              </a:ext>
            </a:extLst>
          </p:cNvPr>
          <p:cNvGrpSpPr/>
          <p:nvPr/>
        </p:nvGrpSpPr>
        <p:grpSpPr>
          <a:xfrm>
            <a:off x="4079476" y="1963969"/>
            <a:ext cx="629116" cy="381866"/>
            <a:chOff x="6828490" y="596114"/>
            <a:chExt cx="839445" cy="518156"/>
          </a:xfrm>
        </p:grpSpPr>
        <p:sp>
          <p:nvSpPr>
            <p:cNvPr id="30" name="Стрелка: вниз 25">
              <a:extLst>
                <a:ext uri="{FF2B5EF4-FFF2-40B4-BE49-F238E27FC236}">
                  <a16:creationId xmlns="" xmlns:a16="http://schemas.microsoft.com/office/drawing/2014/main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342169" y="353174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425556" y="3644643"/>
            <a:ext cx="492613" cy="351740"/>
            <a:chOff x="1556324" y="4480607"/>
            <a:chExt cx="492613" cy="351740"/>
          </a:xfrm>
        </p:grpSpPr>
        <p:sp>
          <p:nvSpPr>
            <p:cNvPr id="34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86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60590"/>
            <a:ext cx="11849100" cy="225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937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8884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документа результатов исследований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282937" y="3677578"/>
            <a:ext cx="10045225" cy="1097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1829312" y="3906556"/>
            <a:ext cx="920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Вам будет выведен список всех документов результатов исследований,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были созданы вашим пользователем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4058627" y="4981240"/>
            <a:ext cx="4856773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257085" y="508127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274802" y="5527718"/>
            <a:ext cx="43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нужный документ и путем двойного нажатия мыши откройте нужный результат исследования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4168217" y="234416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4251604" y="2457058"/>
            <a:ext cx="492613" cy="351740"/>
            <a:chOff x="1556324" y="4480607"/>
            <a:chExt cx="492613" cy="351740"/>
          </a:xfrm>
        </p:grpSpPr>
        <p:sp>
          <p:nvSpPr>
            <p:cNvPr id="40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2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7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06500"/>
            <a:ext cx="1204847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55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КТ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09768814-65D4-438E-9A3C-C9975A00AD8C}"/>
              </a:ext>
            </a:extLst>
          </p:cNvPr>
          <p:cNvSpPr/>
          <p:nvPr/>
        </p:nvSpPr>
        <p:spPr>
          <a:xfrm>
            <a:off x="6213546" y="1326491"/>
            <a:ext cx="4162354" cy="338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CF07A27-B1AF-40C9-B671-A0C23F490F40}"/>
              </a:ext>
            </a:extLst>
          </p:cNvPr>
          <p:cNvSpPr txBox="1"/>
          <p:nvPr/>
        </p:nvSpPr>
        <p:spPr>
          <a:xfrm>
            <a:off x="6342887" y="1301090"/>
            <a:ext cx="4185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Откроется планировщик кабинета КТ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D89AA3B-3ECB-4C97-A7D7-9BB174362481}"/>
              </a:ext>
            </a:extLst>
          </p:cNvPr>
          <p:cNvSpPr/>
          <p:nvPr/>
        </p:nvSpPr>
        <p:spPr>
          <a:xfrm>
            <a:off x="2344301" y="2161230"/>
            <a:ext cx="3164959" cy="150226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9" y="1186521"/>
            <a:ext cx="11786061" cy="27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509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09768814-65D4-438E-9A3C-C9975A00AD8C}"/>
              </a:ext>
            </a:extLst>
          </p:cNvPr>
          <p:cNvSpPr/>
          <p:nvPr/>
        </p:nvSpPr>
        <p:spPr>
          <a:xfrm>
            <a:off x="88104" y="4122106"/>
            <a:ext cx="11837196" cy="531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CF07A27-B1AF-40C9-B671-A0C23F490F40}"/>
              </a:ext>
            </a:extLst>
          </p:cNvPr>
          <p:cNvSpPr txBox="1"/>
          <p:nvPr/>
        </p:nvSpPr>
        <p:spPr>
          <a:xfrm>
            <a:off x="391650" y="4218468"/>
            <a:ext cx="1153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будет доступно 3 вложенные формы для работы с планировщиком работы кабинета КТ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78168830-2E85-4794-8F02-633EC8189998}"/>
              </a:ext>
            </a:extLst>
          </p:cNvPr>
          <p:cNvSpPr/>
          <p:nvPr/>
        </p:nvSpPr>
        <p:spPr>
          <a:xfrm>
            <a:off x="1381426" y="125429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F5AEAC0E-DDE5-4305-8798-095CE553EC87}"/>
              </a:ext>
            </a:extLst>
          </p:cNvPr>
          <p:cNvGrpSpPr/>
          <p:nvPr/>
        </p:nvGrpSpPr>
        <p:grpSpPr>
          <a:xfrm>
            <a:off x="1454301" y="1244029"/>
            <a:ext cx="504490" cy="444611"/>
            <a:chOff x="4196205" y="1601379"/>
            <a:chExt cx="504490" cy="444611"/>
          </a:xfrm>
        </p:grpSpPr>
        <p:sp>
          <p:nvSpPr>
            <p:cNvPr id="43" name="Стрелка: вниз 42">
              <a:extLst>
                <a:ext uri="{FF2B5EF4-FFF2-40B4-BE49-F238E27FC236}">
                  <a16:creationId xmlns="" xmlns:a16="http://schemas.microsoft.com/office/drawing/2014/main" id="{CCD469CE-4783-4F0E-BD93-0E10E880AA9B}"/>
                </a:ext>
              </a:extLst>
            </p:cNvPr>
            <p:cNvSpPr/>
            <p:nvPr/>
          </p:nvSpPr>
          <p:spPr>
            <a:xfrm rot="3292909">
              <a:off x="4241574" y="18385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84303DC-88B8-4147-84FC-112D93EF841C}"/>
                </a:ext>
              </a:extLst>
            </p:cNvPr>
            <p:cNvSpPr txBox="1"/>
            <p:nvPr/>
          </p:nvSpPr>
          <p:spPr>
            <a:xfrm>
              <a:off x="4346199" y="160137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8168830-2E85-4794-8F02-633EC8189998}"/>
              </a:ext>
            </a:extLst>
          </p:cNvPr>
          <p:cNvSpPr/>
          <p:nvPr/>
        </p:nvSpPr>
        <p:spPr>
          <a:xfrm>
            <a:off x="2588870" y="115588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F5AEAC0E-DDE5-4305-8798-095CE553EC87}"/>
              </a:ext>
            </a:extLst>
          </p:cNvPr>
          <p:cNvGrpSpPr/>
          <p:nvPr/>
        </p:nvGrpSpPr>
        <p:grpSpPr>
          <a:xfrm>
            <a:off x="2661745" y="1254298"/>
            <a:ext cx="504490" cy="444611"/>
            <a:chOff x="4196205" y="1601379"/>
            <a:chExt cx="504490" cy="444611"/>
          </a:xfrm>
        </p:grpSpPr>
        <p:sp>
          <p:nvSpPr>
            <p:cNvPr id="16" name="Стрелка: вниз 42">
              <a:extLst>
                <a:ext uri="{FF2B5EF4-FFF2-40B4-BE49-F238E27FC236}">
                  <a16:creationId xmlns="" xmlns:a16="http://schemas.microsoft.com/office/drawing/2014/main" id="{CCD469CE-4783-4F0E-BD93-0E10E880AA9B}"/>
                </a:ext>
              </a:extLst>
            </p:cNvPr>
            <p:cNvSpPr/>
            <p:nvPr/>
          </p:nvSpPr>
          <p:spPr>
            <a:xfrm rot="3292909">
              <a:off x="4241574" y="18385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84303DC-88B8-4147-84FC-112D93EF841C}"/>
                </a:ext>
              </a:extLst>
            </p:cNvPr>
            <p:cNvSpPr txBox="1"/>
            <p:nvPr/>
          </p:nvSpPr>
          <p:spPr>
            <a:xfrm>
              <a:off x="4346199" y="160137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78168830-2E85-4794-8F02-633EC8189998}"/>
              </a:ext>
            </a:extLst>
          </p:cNvPr>
          <p:cNvSpPr/>
          <p:nvPr/>
        </p:nvSpPr>
        <p:spPr>
          <a:xfrm>
            <a:off x="3977643" y="115588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F5AEAC0E-DDE5-4305-8798-095CE553EC87}"/>
              </a:ext>
            </a:extLst>
          </p:cNvPr>
          <p:cNvGrpSpPr/>
          <p:nvPr/>
        </p:nvGrpSpPr>
        <p:grpSpPr>
          <a:xfrm>
            <a:off x="4054586" y="1204573"/>
            <a:ext cx="504490" cy="444611"/>
            <a:chOff x="4196205" y="1601379"/>
            <a:chExt cx="504490" cy="444611"/>
          </a:xfrm>
        </p:grpSpPr>
        <p:sp>
          <p:nvSpPr>
            <p:cNvPr id="27" name="Стрелка: вниз 42">
              <a:extLst>
                <a:ext uri="{FF2B5EF4-FFF2-40B4-BE49-F238E27FC236}">
                  <a16:creationId xmlns="" xmlns:a16="http://schemas.microsoft.com/office/drawing/2014/main" id="{CCD469CE-4783-4F0E-BD93-0E10E880AA9B}"/>
                </a:ext>
              </a:extLst>
            </p:cNvPr>
            <p:cNvSpPr/>
            <p:nvPr/>
          </p:nvSpPr>
          <p:spPr>
            <a:xfrm rot="3292909">
              <a:off x="4241574" y="18385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84303DC-88B8-4147-84FC-112D93EF841C}"/>
                </a:ext>
              </a:extLst>
            </p:cNvPr>
            <p:cNvSpPr txBox="1"/>
            <p:nvPr/>
          </p:nvSpPr>
          <p:spPr>
            <a:xfrm>
              <a:off x="4346199" y="160137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88104" y="4768577"/>
            <a:ext cx="5421156" cy="1964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290983" y="4793692"/>
            <a:ext cx="511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А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Планировщик работы кабинетов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290982" y="5163024"/>
            <a:ext cx="5030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форма планировщика.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отображается сам график работы кабинетов с выводом свободных ячеек по существующему расписанию работы, занятые ячейки, ячейки с выполненными услугами, забронированными ячейками и ячейками ЧС.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5661660" y="4793935"/>
            <a:ext cx="2762487" cy="1964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5864539" y="4819050"/>
            <a:ext cx="27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графика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5864538" y="5505882"/>
            <a:ext cx="2559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планировщика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назначения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графика работы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планировщика.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8521700" y="4793935"/>
            <a:ext cx="3403600" cy="1964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8610600" y="4819050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В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пациентов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обзвона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8743789" y="5495464"/>
            <a:ext cx="2959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планировщика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списком пациентов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контактными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телефонами для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обзвона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8" y="1155701"/>
            <a:ext cx="6789102" cy="39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449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А.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7542848" y="1148361"/>
            <a:ext cx="4445952" cy="959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7745727" y="1135375"/>
            <a:ext cx="405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каждого кабинета будет созданы 2 вида расписания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7745727" y="1740939"/>
            <a:ext cx="4052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Плановые и Экстренные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7542848" y="2177771"/>
            <a:ext cx="4445952" cy="1403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7745727" y="2202886"/>
            <a:ext cx="396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Серым цветом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обозначаются свободные ячейки для записи пациентов на прием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27" y="3141142"/>
            <a:ext cx="3694750" cy="30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7549038" y="3688482"/>
            <a:ext cx="4445952" cy="1319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7751917" y="3662797"/>
            <a:ext cx="396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Розовым цветом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обозначаются занятые ячейки, когда услуга назначена, но не выполнена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28" y="4581701"/>
            <a:ext cx="3694750" cy="2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132238" y="5292231"/>
            <a:ext cx="3849212" cy="1432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312971" y="5376386"/>
            <a:ext cx="319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Зеленым цветом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обозначаются выполненные услуги.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4" y="6299716"/>
            <a:ext cx="3535251" cy="28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4059708" y="5292231"/>
            <a:ext cx="3960342" cy="1432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4185911" y="5376386"/>
            <a:ext cx="396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Голубым цветом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обозначаются ячейки забронированные для пациентов.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11" y="6329271"/>
            <a:ext cx="3733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8149584" y="5094127"/>
            <a:ext cx="3966216" cy="1630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8228327" y="5106542"/>
            <a:ext cx="3963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Синим цветом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обозначаются ячейки, когда план работы кабинета был остановлен на определенное время (по ячейкам)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9" y="6329272"/>
            <a:ext cx="3725861" cy="28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90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168450" y="2442069"/>
            <a:ext cx="5852100" cy="1548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21333"/>
            <a:ext cx="5886563" cy="36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22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А.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992057"/>
            <a:ext cx="5886563" cy="117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6218059"/>
            <a:ext cx="3948645" cy="48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14" y="6183695"/>
            <a:ext cx="3948645" cy="55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168450" y="1221333"/>
            <a:ext cx="5852100" cy="1140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299219" y="2448119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299219" y="1315063"/>
            <a:ext cx="5721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забронировать определенные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свободные ячейки для пациентов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установить чрезвычайную ситуацию.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6319037" y="2767877"/>
            <a:ext cx="5596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Зажимайте клавишу на клавиатуре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Мышкой выбирайте нужные ячейки, которые идут другом под другом.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Рядом с выделенными ячейками появится пиктограмма.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2613620" y="273039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2770940" y="2797456"/>
            <a:ext cx="399595" cy="476198"/>
            <a:chOff x="1581042" y="4562892"/>
            <a:chExt cx="399595" cy="476198"/>
          </a:xfrm>
        </p:grpSpPr>
        <p:sp>
          <p:nvSpPr>
            <p:cNvPr id="69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137468" y="4079876"/>
            <a:ext cx="5852100" cy="1088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268237" y="4149316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6288055" y="4443674"/>
            <a:ext cx="559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Нажимайте правую кнопку мыши и в появившемся меню выбирайте нужную кнопку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160374" y="5247632"/>
            <a:ext cx="5852100" cy="1088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6291143" y="5317072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6310961" y="5611430"/>
            <a:ext cx="559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Ячейки окрасятся в нужный цвет и соответствующим комментарием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5140920" y="497632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5298240" y="5043386"/>
            <a:ext cx="399595" cy="476198"/>
            <a:chOff x="1581042" y="4562892"/>
            <a:chExt cx="399595" cy="476198"/>
          </a:xfrm>
        </p:grpSpPr>
        <p:sp>
          <p:nvSpPr>
            <p:cNvPr id="82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3399881" y="592270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3557201" y="5989765"/>
            <a:ext cx="399595" cy="476198"/>
            <a:chOff x="1581042" y="4562892"/>
            <a:chExt cx="399595" cy="476198"/>
          </a:xfrm>
        </p:grpSpPr>
        <p:sp>
          <p:nvSpPr>
            <p:cNvPr id="86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83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4" y="2908222"/>
            <a:ext cx="4896788" cy="19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5744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А.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542" y="1824965"/>
            <a:ext cx="2671140" cy="10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66298" y="1198066"/>
            <a:ext cx="11763142" cy="570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97067" y="1291796"/>
            <a:ext cx="1141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поставить отметку о выполнении услуги.</a:t>
            </a:r>
          </a:p>
        </p:txBody>
      </p:sp>
      <p:sp>
        <p:nvSpPr>
          <p:cNvPr id="29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92088" y="1824965"/>
            <a:ext cx="8964612" cy="1032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22857" y="18310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42674" y="2150773"/>
            <a:ext cx="864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Делаете двойное нажатие мыши на выбранной ячейке розового цвета.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Вам будет выведено окно с подтверждением того, что услуга выполнена.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1026320" y="183101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1183640" y="1898080"/>
            <a:ext cx="399595" cy="476198"/>
            <a:chOff x="1581042" y="4562892"/>
            <a:chExt cx="399595" cy="476198"/>
          </a:xfrm>
        </p:grpSpPr>
        <p:sp>
          <p:nvSpPr>
            <p:cNvPr id="38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6" y="3958161"/>
            <a:ext cx="6843713" cy="230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5208588" y="2942704"/>
            <a:ext cx="6881812" cy="9105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5301256" y="2910654"/>
            <a:ext cx="151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5359175" y="3217712"/>
            <a:ext cx="663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подтверждения откроется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«Результат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КТ»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3729466" y="322318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3886786" y="3290251"/>
            <a:ext cx="399595" cy="476198"/>
            <a:chOff x="1581042" y="4562892"/>
            <a:chExt cx="399595" cy="476198"/>
          </a:xfrm>
        </p:grpSpPr>
        <p:sp>
          <p:nvSpPr>
            <p:cNvPr id="48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18154" y="4974704"/>
            <a:ext cx="4972918" cy="1705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48922" y="4980754"/>
            <a:ext cx="151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268741" y="5249712"/>
            <a:ext cx="4582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данном документе вы можете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перейти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вкладку «Прикрепленные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файлы»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через кнопку 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Добавить»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прикрепить результаты исследования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документу.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7659051" y="491304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7820491" y="4894524"/>
            <a:ext cx="442737" cy="577214"/>
            <a:chOff x="1215543" y="3858258"/>
            <a:chExt cx="442737" cy="577214"/>
          </a:xfrm>
        </p:grpSpPr>
        <p:sp>
          <p:nvSpPr>
            <p:cNvPr id="67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4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" y="1831015"/>
            <a:ext cx="11403402" cy="48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986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А.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66298" y="1198066"/>
            <a:ext cx="11763142" cy="570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97067" y="1291796"/>
            <a:ext cx="1141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поставить отметку о выполнении услуги.</a:t>
            </a:r>
          </a:p>
        </p:txBody>
      </p:sp>
      <p:sp>
        <p:nvSpPr>
          <p:cNvPr id="29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889485" y="4593781"/>
            <a:ext cx="7388115" cy="1362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4020254" y="4637931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4040071" y="5014466"/>
            <a:ext cx="709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у пациента в карточке введен адрес электронной почты,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 можно отправить прикрепленные файлы результатов исследований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нажатия на кнопку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«Отправить результат по почте».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8509951" y="305884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8671391" y="3040324"/>
            <a:ext cx="442737" cy="577214"/>
            <a:chOff x="1215543" y="3858258"/>
            <a:chExt cx="442737" cy="577214"/>
          </a:xfrm>
        </p:grpSpPr>
        <p:sp>
          <p:nvSpPr>
            <p:cNvPr id="35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91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9281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А.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66298" y="1198066"/>
            <a:ext cx="11763142" cy="570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97067" y="1291796"/>
            <a:ext cx="1141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убрать ошибочно занятое время.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90" y="1928829"/>
            <a:ext cx="5772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66298" y="1928830"/>
            <a:ext cx="5767604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97066" y="1972980"/>
            <a:ext cx="13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16885" y="2311414"/>
            <a:ext cx="554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Правой кнопкой мыши выбираем нужную ячейку с розовым цветом и нажимаем на кнопку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«Освободить занятое время кабинета»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90" y="3380536"/>
            <a:ext cx="37147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8393125" y="194127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8550445" y="2008340"/>
            <a:ext cx="399595" cy="476198"/>
            <a:chOff x="1581042" y="4562892"/>
            <a:chExt cx="399595" cy="476198"/>
          </a:xfrm>
        </p:grpSpPr>
        <p:sp>
          <p:nvSpPr>
            <p:cNvPr id="23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92088" y="3380535"/>
            <a:ext cx="7724996" cy="13914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22856" y="3424686"/>
            <a:ext cx="13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42674" y="3791695"/>
            <a:ext cx="742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выведено окно с подтверждением того,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вы действительно хотите освободить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ранее занятое время для выполнении услуги.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0479100" y="348556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0636420" y="3552626"/>
            <a:ext cx="399595" cy="476198"/>
            <a:chOff x="1581042" y="4562892"/>
            <a:chExt cx="399595" cy="476198"/>
          </a:xfrm>
        </p:grpSpPr>
        <p:sp>
          <p:nvSpPr>
            <p:cNvPr id="39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66298" y="5177071"/>
            <a:ext cx="5767604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297066" y="5221221"/>
            <a:ext cx="13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16885" y="5559655"/>
            <a:ext cx="554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подтверждения действия занятое время освободится для других пациентов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ячейка окрасится в серый цвет.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90" y="5001931"/>
            <a:ext cx="5772150" cy="170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8068005" y="495820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8225325" y="5025265"/>
            <a:ext cx="399595" cy="476198"/>
            <a:chOff x="1581042" y="4562892"/>
            <a:chExt cx="399595" cy="476198"/>
          </a:xfrm>
        </p:grpSpPr>
        <p:sp>
          <p:nvSpPr>
            <p:cNvPr id="47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3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19200"/>
            <a:ext cx="11752364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547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кабинета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КТ. 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Обзор планировщика - форма Б.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12">
            <a:extLst>
              <a:ext uri="{FF2B5EF4-FFF2-40B4-BE49-F238E27FC236}">
                <a16:creationId xmlns=""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192088" y="5822093"/>
            <a:ext cx="8075612" cy="959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383061" y="6004180"/>
            <a:ext cx="763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ведется планирование расписания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каждого кабинета по дням и видам графика.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86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33308</TotalTime>
  <Words>813</Words>
  <Application>Microsoft Office PowerPoint</Application>
  <PresentationFormat>Произвольный</PresentationFormat>
  <Paragraphs>173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HeliosCondC</vt:lpstr>
      <vt:lpstr>Montserrat</vt:lpstr>
      <vt:lpstr>Tahoma</vt:lpstr>
      <vt:lpstr>Helvetica Neue</vt:lpstr>
      <vt:lpstr>Calibri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Vetrov_K_V</cp:lastModifiedBy>
  <cp:revision>941</cp:revision>
  <cp:lastPrinted>2020-04-17T06:55:34Z</cp:lastPrinted>
  <dcterms:created xsi:type="dcterms:W3CDTF">2019-06-12T19:36:33Z</dcterms:created>
  <dcterms:modified xsi:type="dcterms:W3CDTF">2020-11-26T10:39:53Z</dcterms:modified>
</cp:coreProperties>
</file>